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804" r:id="rId3"/>
    <p:sldMasterId id="2147483816" r:id="rId4"/>
    <p:sldMasterId id="2147483828" r:id="rId5"/>
    <p:sldMasterId id="2147483840" r:id="rId6"/>
    <p:sldMasterId id="2147483936" r:id="rId7"/>
  </p:sldMasterIdLst>
  <p:sldIdLst>
    <p:sldId id="256" r:id="rId8"/>
    <p:sldId id="257" r:id="rId9"/>
    <p:sldId id="258" r:id="rId10"/>
    <p:sldId id="291" r:id="rId11"/>
    <p:sldId id="269" r:id="rId12"/>
    <p:sldId id="261" r:id="rId13"/>
    <p:sldId id="262" r:id="rId14"/>
    <p:sldId id="270" r:id="rId15"/>
    <p:sldId id="292" r:id="rId16"/>
    <p:sldId id="271" r:id="rId17"/>
    <p:sldId id="272" r:id="rId18"/>
    <p:sldId id="273" r:id="rId19"/>
    <p:sldId id="293" r:id="rId20"/>
    <p:sldId id="294" r:id="rId21"/>
    <p:sldId id="295" r:id="rId22"/>
    <p:sldId id="264" r:id="rId23"/>
    <p:sldId id="263" r:id="rId24"/>
    <p:sldId id="259" r:id="rId25"/>
    <p:sldId id="260" r:id="rId26"/>
    <p:sldId id="302" r:id="rId27"/>
    <p:sldId id="284" r:id="rId28"/>
    <p:sldId id="285" r:id="rId29"/>
    <p:sldId id="286" r:id="rId30"/>
    <p:sldId id="287" r:id="rId31"/>
    <p:sldId id="298" r:id="rId32"/>
    <p:sldId id="300" r:id="rId33"/>
    <p:sldId id="299" r:id="rId34"/>
    <p:sldId id="289" r:id="rId35"/>
    <p:sldId id="288" r:id="rId36"/>
    <p:sldId id="301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EBE2-CF0B-4619-8CDD-7341C414BDE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6F2A-B32C-4B5F-908F-2744A96056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"/>
            <a:ext cx="12192000" cy="68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75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EBE2-CF0B-4619-8CDD-7341C414BDE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6F2A-B32C-4B5F-908F-2744A960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EBE2-CF0B-4619-8CDD-7341C414BDE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6F2A-B32C-4B5F-908F-2744A960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0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6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2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82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12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29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78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9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EBE2-CF0B-4619-8CDD-7341C414BDE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6F2A-B32C-4B5F-908F-2744A96056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3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8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31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09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"/>
            <a:ext cx="12192000" cy="68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09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84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67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42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65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5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3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EBE2-CF0B-4619-8CDD-7341C414BDE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6F2A-B32C-4B5F-908F-2744A960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1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48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87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8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02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7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67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0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90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01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9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EBE2-CF0B-4619-8CDD-7341C414BDE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6F2A-B32C-4B5F-908F-2744A960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81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44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55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46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0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02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"/>
            <a:ext cx="12192000" cy="68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45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78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4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573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EBE2-CF0B-4619-8CDD-7341C414BDE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6F2A-B32C-4B5F-908F-2744A960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59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80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19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621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3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29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72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19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695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572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EBE2-CF0B-4619-8CDD-7341C414BDE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6F2A-B32C-4B5F-908F-2744A960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70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97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471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96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10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894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211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029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51501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53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59943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EBE2-CF0B-4619-8CDD-7341C414BDE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6F2A-B32C-4B5F-908F-2744A960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46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435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115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26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956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51693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63932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294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EBE2-CF0B-4619-8CDD-7341C414BDE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6F2A-B32C-4B5F-908F-2744A960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14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EBE2-CF0B-4619-8CDD-7341C414BDE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6F2A-B32C-4B5F-908F-2744A960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EBE2-CF0B-4619-8CDD-7341C414BDE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66F2A-B32C-4B5F-908F-2744A96056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4"/>
            <a:ext cx="12192000" cy="68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EBE2-CF0B-4619-8CDD-7341C414BDE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66F2A-B32C-4B5F-908F-2744A96056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4"/>
            <a:ext cx="12192000" cy="68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2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6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EBE2-CF0B-4619-8CDD-7341C414BDE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66F2A-B32C-4B5F-908F-2744A96056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4"/>
            <a:ext cx="12192000" cy="68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9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7972-663B-43A5-90F5-9D8415308C1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79E0-B4FF-49A6-A25B-D901D899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3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834EBE2-CF0B-4619-8CDD-7341C414BDE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3A66F2A-B32C-4B5F-908F-2744A96056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767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35524435_Comparative_Study_for_Wiper_Control_Systems_using_MATLAB_Tools" TargetMode="External"/><Relationship Id="rId2" Type="http://schemas.openxmlformats.org/officeDocument/2006/relationships/hyperlink" Target="https://www.researchgate.net/publication/325338468_Investigation_of_hydraulic_fitting_losses" TargetMode="Externa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www.researchgate.net/publication/326316390_WORKING_PRINCIPLE_OF_ARDUINO_AND_USING_IT_AS_A_TOOL_FOR_STUDY_AND_RESEARCH" TargetMode="External"/><Relationship Id="rId5" Type="http://schemas.openxmlformats.org/officeDocument/2006/relationships/hyperlink" Target="https://www.researchgate.net/publication/336669179_Power_Supply_Architectures_for_Drones_-_A_Review" TargetMode="External"/><Relationship Id="rId4" Type="http://schemas.openxmlformats.org/officeDocument/2006/relationships/hyperlink" Target="https://www.researchgate.net/publication/320244094_Design_Production_and_Testing_of_a_Single_Stage_Centrifugal_Pump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A6850-779D-48C1-9C77-80BFF0C59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8686" y="1202187"/>
            <a:ext cx="8361229" cy="2098226"/>
          </a:xfrm>
        </p:spPr>
        <p:txBody>
          <a:bodyPr/>
          <a:lstStyle/>
          <a:p>
            <a:r>
              <a:rPr lang="en-US" sz="6600" dirty="0">
                <a:latin typeface="Algerian" panose="04020705040A02060702" pitchFamily="82" charset="0"/>
              </a:rPr>
              <a:t>Traffic Sign Cleaning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46A9E-C942-4CC7-9C94-712A2995E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8686" y="4114800"/>
            <a:ext cx="8045373" cy="2336441"/>
          </a:xfrm>
        </p:spPr>
        <p:txBody>
          <a:bodyPr>
            <a:normAutofit fontScale="47500" lnSpcReduction="20000"/>
          </a:bodyPr>
          <a:lstStyle/>
          <a:p>
            <a:r>
              <a:rPr lang="en-US" sz="5000" b="1" dirty="0"/>
              <a:t>Abdalla</a:t>
            </a:r>
          </a:p>
          <a:p>
            <a:r>
              <a:rPr lang="en-US" sz="5000" b="1" dirty="0"/>
              <a:t>Saad</a:t>
            </a:r>
          </a:p>
          <a:p>
            <a:r>
              <a:rPr lang="en-US" sz="5000" b="1" dirty="0"/>
              <a:t>Abdulrahman</a:t>
            </a:r>
          </a:p>
          <a:p>
            <a:r>
              <a:rPr lang="en-US" sz="5000" b="1" dirty="0"/>
              <a:t>Mohammed</a:t>
            </a:r>
          </a:p>
          <a:p>
            <a:r>
              <a:rPr lang="en-US" sz="5000" b="1" dirty="0" err="1"/>
              <a:t>Mosaad</a:t>
            </a:r>
            <a:endParaRPr lang="en-US" sz="5000" b="1" dirty="0"/>
          </a:p>
          <a:p>
            <a:r>
              <a:rPr lang="en-US" sz="5000" b="1" dirty="0"/>
              <a:t>Abdullah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D0FF7-C8AB-40CC-B1A3-DCFDEE300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88" y="1"/>
            <a:ext cx="543401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18E4EA-A34D-4AB6-8696-EA432678DAF3}"/>
              </a:ext>
            </a:extLst>
          </p:cNvPr>
          <p:cNvSpPr txBox="1"/>
          <p:nvPr/>
        </p:nvSpPr>
        <p:spPr>
          <a:xfrm>
            <a:off x="2531165" y="3429000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lgerian" panose="04020705040A02060702" pitchFamily="82" charset="0"/>
              </a:rPr>
              <a:t>DEFINING NEW WAYS</a:t>
            </a:r>
          </a:p>
        </p:txBody>
      </p:sp>
    </p:spTree>
    <p:extLst>
      <p:ext uri="{BB962C8B-B14F-4D97-AF65-F5344CB8AC3E}">
        <p14:creationId xmlns:p14="http://schemas.microsoft.com/office/powerpoint/2010/main" val="302306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2B27F-888D-40E5-B1B0-49AA6650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871CF-7631-415A-BA51-C41D4C9D4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Reliable in Temperature – -10C to 40C</a:t>
                </a:r>
              </a:p>
              <a:p>
                <a:pPr lvl="1"/>
                <a:r>
                  <a:rPr lang="en-US" dirty="0"/>
                  <a:t>ABS plastic can withstand up-to 60C easily </a:t>
                </a:r>
              </a:p>
              <a:p>
                <a:pPr lvl="1"/>
                <a:r>
                  <a:rPr lang="en-US" dirty="0"/>
                  <a:t>Motors can withstand up-to 65C easily</a:t>
                </a:r>
              </a:p>
              <a:p>
                <a:pPr lvl="1"/>
                <a:r>
                  <a:rPr lang="en-US" dirty="0"/>
                  <a:t>Arduino Controller can withstand up-to 60C easily </a:t>
                </a:r>
              </a:p>
              <a:p>
                <a:r>
                  <a:rPr lang="en-US" dirty="0"/>
                  <a:t>Durable – 2200 MPa</a:t>
                </a:r>
              </a:p>
              <a:p>
                <a:pPr lvl="1"/>
                <a:r>
                  <a:rPr lang="en-US" dirty="0"/>
                  <a:t>ABS plastic has young's modulus of 2.4 GPa</a:t>
                </a:r>
              </a:p>
              <a:p>
                <a:pPr lvl="1"/>
                <a:r>
                  <a:rPr lang="en-US" dirty="0"/>
                  <a:t>Project need 2200 MPa, where</a:t>
                </a:r>
              </a:p>
              <a:p>
                <a:pPr marL="128016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𝑌𝑜𝑢𝑛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𝑀𝑜𝑑𝑢𝑙𝑢𝑠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=2200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1600" b="0" dirty="0"/>
              </a:p>
              <a:p>
                <a:pPr marL="128016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𝑌𝑜𝑢𝑛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𝑀𝑜𝑑𝑢𝑙𝑢𝑠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2200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𝐺𝑃𝑎</m:t>
                      </m:r>
                    </m:oMath>
                  </m:oMathPara>
                </a14:m>
                <a:endParaRPr lang="en-US" sz="1600" b="0" dirty="0"/>
              </a:p>
              <a:p>
                <a:pPr marL="128016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𝑌𝑜𝑢𝑛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𝑀𝑜𝑑𝑢𝑙𝑢𝑠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=2.2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𝐺𝑃𝑎</m:t>
                      </m:r>
                    </m:oMath>
                  </m:oMathPara>
                </a14:m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871CF-7631-415A-BA51-C41D4C9D4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432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AB6E-E5AF-49C3-8FC3-54D9BC3E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5D5B44-1E26-4693-BE2B-4A7AE3955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sz="2600" dirty="0"/>
                  <a:t>Long Power Backup – 30 mints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𝐶𝑢𝑟𝑟𝑒𝑛𝑡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𝑚𝐴h</m:t>
                    </m:r>
                  </m:oMath>
                </a14:m>
                <a:endParaRPr lang="en-US" sz="1900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𝐶𝑢𝑟𝑟𝑒𝑛𝑡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h𝑜𝑢𝑟𝑠</m:t>
                        </m:r>
                      </m:num>
                      <m:den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𝑐𝑢𝑟𝑟𝑒𝑛𝑡</m:t>
                        </m:r>
                      </m:den>
                    </m:f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𝐴h</m:t>
                        </m:r>
                      </m:num>
                      <m:den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14 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1900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=420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h𝑜𝑢𝑟𝑠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=2500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𝑚𝑖𝑛𝑢𝑡𝑒𝑠</m:t>
                    </m:r>
                  </m:oMath>
                </a14:m>
                <a:endParaRPr lang="en-US" sz="1900" dirty="0"/>
              </a:p>
              <a:p>
                <a:r>
                  <a:rPr lang="en-US" sz="2600" dirty="0"/>
                  <a:t>Failsafe Rotation Speed – 25 rpm</a:t>
                </a: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</m:oMath>
                  </m:oMathPara>
                </a14:m>
                <a:endParaRPr lang="en-US" sz="1900" dirty="0"/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kern="50" smtClean="0">
                          <a:effectLst/>
                          <a:latin typeface="Cambria Math" panose="02040503050406030204" pitchFamily="18" charset="0"/>
                          <a:ea typeface="AR PL UMing HK"/>
                          <a:cs typeface="Lohit Hindi"/>
                        </a:rPr>
                        <m:t>𝑓𝑎𝑙𝑙𝑖𝑛𝑔</m:t>
                      </m:r>
                      <m:r>
                        <a:rPr lang="en-US" sz="1900" b="0" i="1" kern="50" smtClean="0">
                          <a:effectLst/>
                          <a:latin typeface="Cambria Math" panose="02040503050406030204" pitchFamily="18" charset="0"/>
                          <a:ea typeface="AR PL UMing HK"/>
                          <a:cs typeface="Lohit Hindi"/>
                        </a:rPr>
                        <m:t> </m:t>
                      </m:r>
                      <m:r>
                        <a:rPr lang="en-US" sz="1900" b="0" i="1" kern="50" smtClean="0">
                          <a:effectLst/>
                          <a:latin typeface="Cambria Math" panose="02040503050406030204" pitchFamily="18" charset="0"/>
                          <a:ea typeface="AR PL UMing HK"/>
                          <a:cs typeface="Lohit Hindi"/>
                        </a:rPr>
                        <m:t>𝑣𝑒𝑙𝑜𝑐𝑖𝑡𝑦</m:t>
                      </m:r>
                      <m:r>
                        <a:rPr lang="en-US" sz="1900" b="0" i="1" kern="50" smtClean="0">
                          <a:effectLst/>
                          <a:latin typeface="Cambria Math" panose="02040503050406030204" pitchFamily="18" charset="0"/>
                          <a:ea typeface="AR PL UMing HK"/>
                          <a:cs typeface="Lohit Hindi"/>
                        </a:rPr>
                        <m:t>=</m:t>
                      </m:r>
                      <m:r>
                        <a:rPr lang="en-US" sz="1900" i="1" kern="50" smtClean="0">
                          <a:effectLst/>
                          <a:latin typeface="Cambria Math" panose="02040503050406030204" pitchFamily="18" charset="0"/>
                          <a:ea typeface="AR PL UMing HK"/>
                          <a:cs typeface="Lohit Hindi"/>
                        </a:rPr>
                        <m:t>𝑣</m:t>
                      </m:r>
                      <m:r>
                        <a:rPr lang="en-US" sz="1900" i="1" kern="50" smtClean="0">
                          <a:effectLst/>
                          <a:latin typeface="Cambria Math" panose="02040503050406030204" pitchFamily="18" charset="0"/>
                          <a:ea typeface="AR PL UMing HK"/>
                          <a:cs typeface="Lohit Hindi"/>
                        </a:rPr>
                        <m:t>=17.2919</m:t>
                      </m:r>
                      <m:f>
                        <m:fPr>
                          <m:ctrlPr>
                            <a:rPr lang="en-US" sz="1900" i="1" kern="50">
                              <a:effectLst/>
                              <a:latin typeface="Cambria Math" panose="02040503050406030204" pitchFamily="18" charset="0"/>
                              <a:ea typeface="AR PL UMing HK"/>
                              <a:cs typeface="Lohit Hindi"/>
                            </a:rPr>
                          </m:ctrlPr>
                        </m:fPr>
                        <m:num>
                          <m:r>
                            <a:rPr lang="en-US" sz="1900" i="1" kern="50">
                              <a:effectLst/>
                              <a:latin typeface="Cambria Math" panose="02040503050406030204" pitchFamily="18" charset="0"/>
                              <a:ea typeface="AR PL UMing HK"/>
                              <a:cs typeface="Lohit Hindi"/>
                            </a:rPr>
                            <m:t>𝑚</m:t>
                          </m:r>
                        </m:num>
                        <m:den>
                          <m:r>
                            <a:rPr lang="en-US" sz="1900" i="1" kern="50">
                              <a:effectLst/>
                              <a:latin typeface="Cambria Math" panose="02040503050406030204" pitchFamily="18" charset="0"/>
                              <a:ea typeface="AR PL UMing HK"/>
                              <a:cs typeface="Lohit Hindi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1900" kern="50" dirty="0">
                  <a:effectLst/>
                  <a:latin typeface="Times New Roman" panose="02020603050405020304" pitchFamily="18" charset="0"/>
                  <a:ea typeface="AR PL UMing HK"/>
                  <a:cs typeface="Lohit Hindi"/>
                </a:endParaRP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kern="50" smtClean="0">
                          <a:effectLst/>
                          <a:latin typeface="Cambria Math" panose="02040503050406030204" pitchFamily="18" charset="0"/>
                          <a:ea typeface="AR PL UMing HK"/>
                          <a:cs typeface="Lohit Hindi"/>
                        </a:rPr>
                        <m:t>𝜔</m:t>
                      </m:r>
                      <m:r>
                        <a:rPr lang="en-US" sz="1900" i="1" kern="50" smtClean="0">
                          <a:effectLst/>
                          <a:latin typeface="Cambria Math" panose="02040503050406030204" pitchFamily="18" charset="0"/>
                          <a:ea typeface="AR PL UMing HK"/>
                          <a:cs typeface="Lohit Hindi"/>
                        </a:rPr>
                        <m:t>=</m:t>
                      </m:r>
                      <m:f>
                        <m:fPr>
                          <m:ctrlPr>
                            <a:rPr lang="en-US" sz="1900" i="1" kern="50">
                              <a:effectLst/>
                              <a:latin typeface="Cambria Math" panose="02040503050406030204" pitchFamily="18" charset="0"/>
                              <a:ea typeface="AR PL UMing HK"/>
                              <a:cs typeface="Lohit Hindi"/>
                            </a:rPr>
                          </m:ctrlPr>
                        </m:fPr>
                        <m:num>
                          <m:r>
                            <a:rPr lang="en-US" sz="1900" i="1" kern="50">
                              <a:effectLst/>
                              <a:latin typeface="Cambria Math" panose="02040503050406030204" pitchFamily="18" charset="0"/>
                              <a:ea typeface="AR PL UMing HK"/>
                              <a:cs typeface="Lohit Hindi"/>
                            </a:rPr>
                            <m:t>𝑣</m:t>
                          </m:r>
                        </m:num>
                        <m:den>
                          <m:r>
                            <a:rPr lang="en-US" sz="1900" i="1" kern="50">
                              <a:effectLst/>
                              <a:latin typeface="Cambria Math" panose="02040503050406030204" pitchFamily="18" charset="0"/>
                              <a:ea typeface="AR PL UMing HK"/>
                              <a:cs typeface="Lohit Hindi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900" kern="50" dirty="0">
                  <a:effectLst/>
                  <a:latin typeface="Times New Roman" panose="02020603050405020304" pitchFamily="18" charset="0"/>
                  <a:ea typeface="AR PL UMing HK"/>
                  <a:cs typeface="Lohit Hindi"/>
                </a:endParaRP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kern="50" smtClean="0">
                          <a:effectLst/>
                          <a:latin typeface="Cambria Math" panose="02040503050406030204" pitchFamily="18" charset="0"/>
                          <a:ea typeface="AR PL UMing HK"/>
                          <a:cs typeface="Lohit Hindi"/>
                        </a:rPr>
                        <m:t>𝑚𝑜𝑡𝑜𝑟</m:t>
                      </m:r>
                      <m:r>
                        <a:rPr lang="en-US" sz="1900" b="0" i="1" kern="50" smtClean="0">
                          <a:effectLst/>
                          <a:latin typeface="Cambria Math" panose="02040503050406030204" pitchFamily="18" charset="0"/>
                          <a:ea typeface="AR PL UMing HK"/>
                          <a:cs typeface="Lohit Hindi"/>
                        </a:rPr>
                        <m:t> </m:t>
                      </m:r>
                      <m:r>
                        <a:rPr lang="en-US" sz="1900" b="0" i="1" kern="50" smtClean="0">
                          <a:effectLst/>
                          <a:latin typeface="Cambria Math" panose="02040503050406030204" pitchFamily="18" charset="0"/>
                          <a:ea typeface="AR PL UMing HK"/>
                          <a:cs typeface="Lohit Hindi"/>
                        </a:rPr>
                        <m:t>𝑟𝑜𝑡𝑎𝑡𝑖𝑜𝑛</m:t>
                      </m:r>
                      <m:r>
                        <a:rPr lang="en-US" sz="1900" b="0" i="1" kern="50" smtClean="0">
                          <a:effectLst/>
                          <a:latin typeface="Cambria Math" panose="02040503050406030204" pitchFamily="18" charset="0"/>
                          <a:ea typeface="AR PL UMing HK"/>
                          <a:cs typeface="Lohit Hindi"/>
                        </a:rPr>
                        <m:t>=</m:t>
                      </m:r>
                      <m:r>
                        <a:rPr lang="en-US" sz="1900" i="1" kern="50" smtClean="0">
                          <a:effectLst/>
                          <a:latin typeface="Cambria Math" panose="02040503050406030204" pitchFamily="18" charset="0"/>
                          <a:ea typeface="AR PL UMing HK"/>
                          <a:cs typeface="Lohit Hindi"/>
                        </a:rPr>
                        <m:t>𝜔</m:t>
                      </m:r>
                      <m:r>
                        <a:rPr lang="en-US" sz="1900" i="1" kern="50" smtClean="0">
                          <a:effectLst/>
                          <a:latin typeface="Cambria Math" panose="02040503050406030204" pitchFamily="18" charset="0"/>
                          <a:ea typeface="AR PL UMing HK"/>
                          <a:cs typeface="Lohit Hindi"/>
                        </a:rPr>
                        <m:t>=172.92 </m:t>
                      </m:r>
                      <m:r>
                        <a:rPr lang="en-US" sz="1900" i="1" kern="50" smtClean="0">
                          <a:effectLst/>
                          <a:latin typeface="Cambria Math" panose="02040503050406030204" pitchFamily="18" charset="0"/>
                          <a:ea typeface="AR PL UMing HK"/>
                          <a:cs typeface="Lohit Hindi"/>
                        </a:rPr>
                        <m:t>𝑟𝑝𝑚</m:t>
                      </m:r>
                    </m:oMath>
                  </m:oMathPara>
                </a14:m>
                <a:endParaRPr lang="en-US" sz="1900" kern="50" dirty="0">
                  <a:effectLst/>
                  <a:latin typeface="Times New Roman" panose="02020603050405020304" pitchFamily="18" charset="0"/>
                  <a:ea typeface="AR PL UMing HK"/>
                  <a:cs typeface="Lohit Hindi"/>
                </a:endParaRPr>
              </a:p>
              <a:p>
                <a:pPr marL="128016" lvl="1" indent="0">
                  <a:buNone/>
                </a:pPr>
                <a:r>
                  <a:rPr lang="en-US" sz="2100" dirty="0"/>
                  <a:t>The motor connected with the reel will rotate more than 25 rpm as it is ¼ hp 12 V dc motor with the RPM of 2600</a:t>
                </a:r>
                <a:endParaRPr lang="en-US" sz="2100" kern="50" dirty="0">
                  <a:effectLst/>
                  <a:latin typeface="Times New Roman" panose="02020603050405020304" pitchFamily="18" charset="0"/>
                  <a:ea typeface="AR PL UMing HK"/>
                  <a:cs typeface="Lohit Hindi"/>
                </a:endParaRPr>
              </a:p>
              <a:p>
                <a:pPr marL="128016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5D5B44-1E26-4693-BE2B-4A7AE3955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78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3226-B18B-4E30-BA5B-1798C3F5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1008E-0D84-4DC2-A9E0-E14866F483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Hose Height – 65 feet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𝑖𝑛𝑦𝑙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h𝑜𝑠𝑒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𝑤𝑒𝑖𝑔h𝑡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</m:t>
                    </m:r>
                    <m:f>
                      <m:f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𝑙𝑏</m:t>
                        </m:r>
                      </m:num>
                      <m:den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100 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𝑓𝑒𝑒𝑡</m:t>
                        </m:r>
                      </m:den>
                    </m:f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𝑜𝑠𝑒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65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=13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𝑙𝑏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𝑜𝑡𝑎𝑙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h𝑜𝑠𝑒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𝑤𝑒𝑖𝑔h𝑡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h𝑜𝑠𝑒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𝑤𝑒𝑖𝑔h𝑡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𝑤𝑎𝑡𝑒𝑟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𝑤𝑒𝑖𝑔h𝑡</m:t>
                    </m:r>
                  </m:oMath>
                </a14:m>
                <a:endParaRPr lang="en-US" sz="16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𝑜𝑡𝑎𝑙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𝑤𝑒𝑖𝑔h𝑡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=11.22 +13</m:t>
                    </m:r>
                  </m:oMath>
                </a14:m>
                <a:endParaRPr lang="en-US" sz="16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𝑜𝑡𝑎𝑙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𝑤𝑒𝑖𝑔h𝑡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=24.22 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𝑙𝑏</m:t>
                    </m:r>
                  </m:oMath>
                </a14:m>
                <a:endParaRPr lang="en-US" sz="1600" dirty="0"/>
              </a:p>
              <a:p>
                <a:r>
                  <a:rPr lang="en-US" dirty="0"/>
                  <a:t>These engineering decision fulfills the engineering requirements by the selected design </a:t>
                </a:r>
              </a:p>
              <a:p>
                <a:r>
                  <a:rPr lang="en-US" dirty="0"/>
                  <a:t>On the basis of these calculations the decision has taken for the selected design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1008E-0D84-4DC2-A9E0-E14866F48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 b="-2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66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2300-0E85-405A-AE5E-ED242601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DESIGN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B036-79B2-4284-B0BD-1812135B6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Backup design, remove the hose, water tank </a:t>
            </a:r>
          </a:p>
          <a:p>
            <a:r>
              <a:rPr lang="en-US" dirty="0"/>
              <a:t>Connect the battery with the drone</a:t>
            </a:r>
          </a:p>
          <a:p>
            <a:r>
              <a:rPr lang="en-US" dirty="0"/>
              <a:t>Place the bottle holder</a:t>
            </a:r>
          </a:p>
          <a:p>
            <a:r>
              <a:rPr lang="en-US" dirty="0"/>
              <a:t>Fly the drone with the same propellers and same motors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33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364A-4AA2-4E8F-9C8A-AAF8F2D7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MANUFACTURING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B64A2-27B6-44BF-A368-8413C42D4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COMPONENTS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948A9-94EE-4A0A-BE30-F1FA423FC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492" y="2908308"/>
            <a:ext cx="2381681" cy="1611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AB81F4-C45E-4C68-B3B1-F2178BE38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73" y="2908309"/>
            <a:ext cx="2408575" cy="1611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1CB899-61FA-40E3-8CD7-7B8C5CFC12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73" b="1"/>
          <a:stretch/>
        </p:blipFill>
        <p:spPr>
          <a:xfrm>
            <a:off x="6489853" y="2928730"/>
            <a:ext cx="2408576" cy="1591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0CFC4A-DA14-4CBA-9AD7-C59D417A0C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6"/>
          <a:stretch/>
        </p:blipFill>
        <p:spPr>
          <a:xfrm>
            <a:off x="8898428" y="2955234"/>
            <a:ext cx="1187581" cy="15647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1017C0-6718-4C90-90D9-53F74409C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258" y="4537106"/>
            <a:ext cx="2381681" cy="16419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8E4F0B-6E83-4A52-810F-0CF039008C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031"/>
          <a:stretch/>
        </p:blipFill>
        <p:spPr>
          <a:xfrm>
            <a:off x="5777939" y="4537104"/>
            <a:ext cx="1205948" cy="16419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F32841-B412-43E3-A05B-4D8C1BA8C0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4842" y="4537101"/>
            <a:ext cx="1201672" cy="16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5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92AA-6480-4B3C-98EF-505044CA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MANUFACTURING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B9B5-3FC8-4A20-A6E3-D85B501D2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Components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5939A-DFF0-4B6F-A845-E5D3DB935D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4786" y="3015905"/>
            <a:ext cx="2694359" cy="1738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AEEEE9-087A-4A09-82BB-B2E251A8C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45" y="3284902"/>
            <a:ext cx="2191056" cy="1200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C185BA-E41F-4293-8A86-AD78FA761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760" y="3015905"/>
            <a:ext cx="1720366" cy="1757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D1FABE-04FC-46BD-BF7F-D43E09D9C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786" y="3167269"/>
            <a:ext cx="2186824" cy="15869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8D6A80-B3B0-42F1-B9F1-492521587E95}"/>
              </a:ext>
            </a:extLst>
          </p:cNvPr>
          <p:cNvSpPr txBox="1"/>
          <p:nvPr/>
        </p:nvSpPr>
        <p:spPr>
          <a:xfrm>
            <a:off x="1447799" y="4773169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Arduino UNO R3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8322DF-12DF-49E6-B635-AC36286C01E7}"/>
              </a:ext>
            </a:extLst>
          </p:cNvPr>
          <p:cNvSpPr txBox="1"/>
          <p:nvPr/>
        </p:nvSpPr>
        <p:spPr>
          <a:xfrm>
            <a:off x="4047184" y="4773169"/>
            <a:ext cx="163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Propeller Motor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4CE69E-7F03-4F47-953B-CEB854FB4F30}"/>
              </a:ext>
            </a:extLst>
          </p:cNvPr>
          <p:cNvSpPr txBox="1"/>
          <p:nvPr/>
        </p:nvSpPr>
        <p:spPr>
          <a:xfrm>
            <a:off x="6507639" y="4807882"/>
            <a:ext cx="1791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 Fabric Brush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933B38-27E4-43DF-A506-FC3086926586}"/>
              </a:ext>
            </a:extLst>
          </p:cNvPr>
          <p:cNvSpPr txBox="1"/>
          <p:nvPr/>
        </p:nvSpPr>
        <p:spPr>
          <a:xfrm>
            <a:off x="9321224" y="4809404"/>
            <a:ext cx="123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Reel Engine</a:t>
            </a:r>
          </a:p>
        </p:txBody>
      </p:sp>
    </p:spTree>
    <p:extLst>
      <p:ext uri="{BB962C8B-B14F-4D97-AF65-F5344CB8AC3E}">
        <p14:creationId xmlns:p14="http://schemas.microsoft.com/office/powerpoint/2010/main" val="3568114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12F4-0366-4C18-A18E-60E4FF23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F3A1E-DCCC-4C6A-971E-259F9352F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Assembly Time for Drone is 1200 seconds</a:t>
            </a:r>
          </a:p>
          <a:p>
            <a:pPr marL="0" indent="0">
              <a:buNone/>
            </a:pPr>
            <a:r>
              <a:rPr lang="en-US" dirty="0"/>
              <a:t>Number of parts are 56</a:t>
            </a:r>
          </a:p>
          <a:p>
            <a:pPr marL="173736" lvl="1" indent="0">
              <a:buNone/>
            </a:pPr>
            <a:r>
              <a:rPr lang="en-US" dirty="0"/>
              <a:t>20 Screws</a:t>
            </a:r>
          </a:p>
          <a:p>
            <a:pPr marL="173736" lvl="1" indent="0">
              <a:buNone/>
            </a:pPr>
            <a:r>
              <a:rPr lang="en-US" dirty="0"/>
              <a:t>2 Nut Bolts</a:t>
            </a:r>
          </a:p>
          <a:p>
            <a:pPr marL="173736" lvl="1" indent="0">
              <a:buNone/>
            </a:pPr>
            <a:r>
              <a:rPr lang="en-US" dirty="0"/>
              <a:t>6 Elbows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1ADF4-8097-48D5-8415-3CD9A0A10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" r="-1"/>
          <a:stretch/>
        </p:blipFill>
        <p:spPr>
          <a:xfrm>
            <a:off x="5711687" y="1581623"/>
            <a:ext cx="5801139" cy="46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38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34715-7C51-415F-8901-C7A56A74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ASSEMBLY (DFA)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869712D-42FC-4940-AEBE-87F4C4FEE2A9}"/>
              </a:ext>
            </a:extLst>
          </p:cNvPr>
          <p:cNvSpPr txBox="1">
            <a:spLocks/>
          </p:cNvSpPr>
          <p:nvPr/>
        </p:nvSpPr>
        <p:spPr>
          <a:xfrm>
            <a:off x="3882887" y="2245625"/>
            <a:ext cx="2915477" cy="435133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dirty="0"/>
              <a:t>Assembly Time for Drone is1200 seconds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dirty="0"/>
              <a:t>Number of parts are 56</a:t>
            </a:r>
          </a:p>
          <a:p>
            <a:pPr marL="173736" lvl="1" indent="0">
              <a:buNone/>
            </a:pPr>
            <a:r>
              <a:rPr lang="en-US" dirty="0"/>
              <a:t>20 Screws</a:t>
            </a:r>
          </a:p>
          <a:p>
            <a:pPr marL="173736" lvl="1" indent="0">
              <a:buNone/>
            </a:pPr>
            <a:r>
              <a:rPr lang="en-US" dirty="0"/>
              <a:t>2 Nut Bolts</a:t>
            </a:r>
          </a:p>
          <a:p>
            <a:pPr marL="173736" lvl="1" indent="0">
              <a:buNone/>
            </a:pPr>
            <a:r>
              <a:rPr lang="en-US" dirty="0"/>
              <a:t>6 Elbows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ACA35-46A5-4AC8-B06E-C204BCE18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79" r="-1"/>
          <a:stretch/>
        </p:blipFill>
        <p:spPr>
          <a:xfrm>
            <a:off x="1361314" y="2230608"/>
            <a:ext cx="2438400" cy="4072281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C386BED-60B0-4040-8992-5B3E228EE8FD}"/>
              </a:ext>
            </a:extLst>
          </p:cNvPr>
          <p:cNvSpPr txBox="1">
            <a:spLocks/>
          </p:cNvSpPr>
          <p:nvPr/>
        </p:nvSpPr>
        <p:spPr>
          <a:xfrm>
            <a:off x="9276523" y="2264405"/>
            <a:ext cx="29154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Assembly Time drop to 300 seconds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Number of parts reduced to 32</a:t>
            </a:r>
          </a:p>
          <a:p>
            <a:pPr marL="457200" lvl="1" indent="0">
              <a:buNone/>
            </a:pPr>
            <a:r>
              <a:rPr lang="en-US" sz="1800" dirty="0"/>
              <a:t>0 Screws</a:t>
            </a:r>
          </a:p>
          <a:p>
            <a:pPr marL="457200" lvl="1" indent="0">
              <a:buNone/>
            </a:pPr>
            <a:r>
              <a:rPr lang="en-US" sz="1800" dirty="0"/>
              <a:t>2 Hooks</a:t>
            </a:r>
          </a:p>
          <a:p>
            <a:pPr marL="457200" lvl="1" indent="0">
              <a:buNone/>
            </a:pPr>
            <a:r>
              <a:rPr lang="en-US" sz="1800" dirty="0"/>
              <a:t>2 Elbows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E0023-E06A-4A21-8A8C-E7ACA0DE7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537" y="2238759"/>
            <a:ext cx="2411209" cy="43582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C91095-DFCD-4695-A28C-22A8F58976DC}"/>
              </a:ext>
            </a:extLst>
          </p:cNvPr>
          <p:cNvSpPr txBox="1"/>
          <p:nvPr/>
        </p:nvSpPr>
        <p:spPr>
          <a:xfrm>
            <a:off x="2634710" y="1895073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DESIGN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AD938-BA8F-477B-B94E-3DD58B1AD0B1}"/>
              </a:ext>
            </a:extLst>
          </p:cNvPr>
          <p:cNvSpPr txBox="1"/>
          <p:nvPr/>
        </p:nvSpPr>
        <p:spPr>
          <a:xfrm>
            <a:off x="8279023" y="188225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RE-DESIGN</a:t>
            </a:r>
          </a:p>
        </p:txBody>
      </p:sp>
    </p:spTree>
    <p:extLst>
      <p:ext uri="{BB962C8B-B14F-4D97-AF65-F5344CB8AC3E}">
        <p14:creationId xmlns:p14="http://schemas.microsoft.com/office/powerpoint/2010/main" val="1341446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6764-3C38-40CE-BFEB-51C830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MANUFACTURING (DFM)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ACC91-349F-47AE-883D-8643364B43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Pipe Connect Propeller Original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Re-design for pipe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363BA-A578-4AEA-8792-FE793CF90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9737" y="2286000"/>
            <a:ext cx="4754880" cy="4023360"/>
          </a:xfrm>
        </p:spPr>
        <p:txBody>
          <a:bodyPr/>
          <a:lstStyle/>
          <a:p>
            <a:r>
              <a:rPr lang="en-US" dirty="0"/>
              <a:t>Pipe Joint Original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Pipe Joint Re-Design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DD394-899E-4413-9549-DBF1DE2C8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16" y="2608195"/>
            <a:ext cx="1346159" cy="1513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B855BB-BBDF-4848-8A52-70148B447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928" y="4621278"/>
            <a:ext cx="1475639" cy="1513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9C81B-C3E2-4424-BDC6-5658F0E47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109" y="2695578"/>
            <a:ext cx="1577480" cy="1338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711CB3-80AF-4F79-B27E-85D5DCDBC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109" y="4708662"/>
            <a:ext cx="1610041" cy="133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62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E20F-439C-40C1-989E-7B2EB5A49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MANUFACTURING AND ASSEMBLY (DFMA)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3B35277-B41B-4825-8A8E-27BC944174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187570"/>
              </p:ext>
            </p:extLst>
          </p:nvPr>
        </p:nvGraphicFramePr>
        <p:xfrm>
          <a:off x="1371600" y="2499361"/>
          <a:ext cx="9756776" cy="2225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51266">
                  <a:extLst>
                    <a:ext uri="{9D8B030D-6E8A-4147-A177-3AD203B41FA5}">
                      <a16:colId xmlns:a16="http://schemas.microsoft.com/office/drawing/2014/main" val="4036032514"/>
                    </a:ext>
                  </a:extLst>
                </a:gridCol>
                <a:gridCol w="2301005">
                  <a:extLst>
                    <a:ext uri="{9D8B030D-6E8A-4147-A177-3AD203B41FA5}">
                      <a16:colId xmlns:a16="http://schemas.microsoft.com/office/drawing/2014/main" val="2430623563"/>
                    </a:ext>
                  </a:extLst>
                </a:gridCol>
                <a:gridCol w="1812524">
                  <a:extLst>
                    <a:ext uri="{9D8B030D-6E8A-4147-A177-3AD203B41FA5}">
                      <a16:colId xmlns:a16="http://schemas.microsoft.com/office/drawing/2014/main" val="3795971172"/>
                    </a:ext>
                  </a:extLst>
                </a:gridCol>
                <a:gridCol w="2091981">
                  <a:extLst>
                    <a:ext uri="{9D8B030D-6E8A-4147-A177-3AD203B41FA5}">
                      <a16:colId xmlns:a16="http://schemas.microsoft.com/office/drawing/2014/main" val="766448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 Design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Redesign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Improvements %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526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Assembly Time Hours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79450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No. of Different Parts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84.62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52504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No. of Parts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42.8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289954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$902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780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13.5%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22243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Labor Cost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$200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$165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17.5%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710617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72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F1A9-C7A6-4641-8931-81E8B51BC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CBE6C-4BDF-4D40-90DC-EA4EDEA3A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Project Description</a:t>
            </a:r>
          </a:p>
          <a:p>
            <a:r>
              <a:rPr lang="en-US" dirty="0"/>
              <a:t>Requirements</a:t>
            </a:r>
          </a:p>
          <a:p>
            <a:r>
              <a:rPr lang="en-US" dirty="0"/>
              <a:t>Design Solution</a:t>
            </a:r>
          </a:p>
          <a:p>
            <a:r>
              <a:rPr lang="en-US" dirty="0"/>
              <a:t>Design Making</a:t>
            </a:r>
          </a:p>
          <a:p>
            <a:r>
              <a:rPr lang="en-US" dirty="0"/>
              <a:t>System Manufacturing and Assembly </a:t>
            </a:r>
          </a:p>
          <a:p>
            <a:r>
              <a:rPr lang="en-US" dirty="0"/>
              <a:t>Design Of Manufacturing and Assembly (DFMA)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Budget</a:t>
            </a:r>
          </a:p>
          <a:p>
            <a:r>
              <a:rPr lang="en-US" dirty="0"/>
              <a:t>Future Work</a:t>
            </a:r>
          </a:p>
          <a:p>
            <a:r>
              <a:rPr lang="en-US" dirty="0"/>
              <a:t>References</a:t>
            </a:r>
          </a:p>
          <a:p>
            <a:r>
              <a:rPr lang="en-US" dirty="0"/>
              <a:t>Appendix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71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8E7AB-4F5B-4D42-95F5-E57918EB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FMEA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219402-40CE-4E5D-A885-436160D0E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592690"/>
              </p:ext>
            </p:extLst>
          </p:nvPr>
        </p:nvGraphicFramePr>
        <p:xfrm>
          <a:off x="1371600" y="1428750"/>
          <a:ext cx="9601200" cy="520001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60120">
                  <a:extLst>
                    <a:ext uri="{9D8B030D-6E8A-4147-A177-3AD203B41FA5}">
                      <a16:colId xmlns:a16="http://schemas.microsoft.com/office/drawing/2014/main" val="3160093791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234587106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582134244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595767877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23333944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84224646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74477626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785595033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152798056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912024290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Part # and Functions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Potential Failure Mode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Potential Effect(s) of Failure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Severity (S)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Potential Causes and Mechanisms of Failure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Occurrence (O)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Current Design Controls Test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Detection (D)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Recommended Action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53316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Controller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086371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 Controller Brun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Burning of Controller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Disconnection with Drone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 Bad quality of controller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 Over Voltage Test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Check the quality of controller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19114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 Motor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934516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 Shaft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Bending of Shaft, Breakage of Shaft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wait for new shaft, cost increased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1.Bad quality due to molding, 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2. poor quality shaft is used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1.Bad seeding, Poor Quality aluminum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Test various qualities if pipes available at same cost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2200331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 Arduino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8872742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3.1 Arduino Board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Burning of board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shorting of circuit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 unsecure circuit lining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 Over Voltage Test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Check the circuit lining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872623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 Power Adopter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2809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4.1 Over voltage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Producing over voltage causing other devices to burns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Over Current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Bad quality of wiring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 Over Voltage Test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Check quality of wire copper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27838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303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060F-01D5-4B11-A98E-0A5127D3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560ED-76F5-4B4A-894C-76E1E1707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Flight Time – 20 minutes</a:t>
            </a:r>
          </a:p>
          <a:p>
            <a:pPr lvl="1"/>
            <a:r>
              <a:rPr lang="en-US" dirty="0"/>
              <a:t>Need the timer to test this ER and see if it has fulfilled </a:t>
            </a:r>
          </a:p>
          <a:p>
            <a:pPr lvl="1"/>
            <a:r>
              <a:rPr lang="en-US" dirty="0"/>
              <a:t>Timer is available in the mobile</a:t>
            </a:r>
          </a:p>
          <a:p>
            <a:pPr lvl="1"/>
            <a:endParaRPr lang="en-US" dirty="0"/>
          </a:p>
          <a:p>
            <a:r>
              <a:rPr lang="en-US" dirty="0"/>
              <a:t>Height of Flight – 100 feet</a:t>
            </a:r>
          </a:p>
          <a:p>
            <a:pPr lvl="1"/>
            <a:r>
              <a:rPr lang="en-US" dirty="0"/>
              <a:t>Barometer and GPS device will use to determine the height of drone</a:t>
            </a:r>
          </a:p>
          <a:p>
            <a:pPr lvl="1"/>
            <a:r>
              <a:rPr lang="en-US" dirty="0"/>
              <a:t>Barometer is available in the mechanical lab, GPS is present in the Arduino</a:t>
            </a:r>
          </a:p>
          <a:p>
            <a:endParaRPr lang="en-US" dirty="0"/>
          </a:p>
          <a:p>
            <a:r>
              <a:rPr lang="en-US" dirty="0"/>
              <a:t>Water Tank Capacity – 20 liters</a:t>
            </a:r>
          </a:p>
          <a:p>
            <a:pPr lvl="1"/>
            <a:r>
              <a:rPr lang="en-US" dirty="0"/>
              <a:t>Use the water bottle of 20 liters and fill the tank to see if water tank can store 20 liters or not</a:t>
            </a:r>
          </a:p>
        </p:txBody>
      </p:sp>
    </p:spTree>
    <p:extLst>
      <p:ext uri="{BB962C8B-B14F-4D97-AF65-F5344CB8AC3E}">
        <p14:creationId xmlns:p14="http://schemas.microsoft.com/office/powerpoint/2010/main" val="1971762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2B27F-888D-40E5-B1B0-49AA6650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871CF-7631-415A-BA51-C41D4C9D4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Weight – 30 lb.</a:t>
            </a:r>
          </a:p>
          <a:p>
            <a:pPr lvl="1"/>
            <a:r>
              <a:rPr lang="en-US" dirty="0"/>
              <a:t>Weight machine need to measure the weight of device</a:t>
            </a:r>
          </a:p>
          <a:p>
            <a:pPr lvl="1"/>
            <a:r>
              <a:rPr lang="en-US" dirty="0"/>
              <a:t>Drone will place over the machine to test</a:t>
            </a:r>
          </a:p>
          <a:p>
            <a:pPr lvl="1"/>
            <a:r>
              <a:rPr lang="en-US" dirty="0"/>
              <a:t>Weight machine is available in the mechanical lab</a:t>
            </a:r>
          </a:p>
          <a:p>
            <a:pPr lvl="1"/>
            <a:endParaRPr lang="en-US" dirty="0"/>
          </a:p>
          <a:p>
            <a:r>
              <a:rPr lang="en-US" dirty="0"/>
              <a:t>Reliable in Temperature – -10C to 40C</a:t>
            </a:r>
          </a:p>
          <a:p>
            <a:pPr lvl="1"/>
            <a:r>
              <a:rPr lang="en-US" dirty="0"/>
              <a:t>Put the device in the controlled temperature room</a:t>
            </a:r>
          </a:p>
          <a:p>
            <a:pPr lvl="1"/>
            <a:r>
              <a:rPr lang="en-US" dirty="0"/>
              <a:t>Test it in both highest temperature and lowest temperatures</a:t>
            </a:r>
          </a:p>
          <a:p>
            <a:pPr lvl="1"/>
            <a:r>
              <a:rPr lang="en-US" dirty="0"/>
              <a:t>Available in the chemistry lab</a:t>
            </a:r>
          </a:p>
        </p:txBody>
      </p:sp>
    </p:spTree>
    <p:extLst>
      <p:ext uri="{BB962C8B-B14F-4D97-AF65-F5344CB8AC3E}">
        <p14:creationId xmlns:p14="http://schemas.microsoft.com/office/powerpoint/2010/main" val="1256078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AB6E-E5AF-49C3-8FC3-54D9BC3E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D5B44-1E26-4693-BE2B-4A7AE3955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Durable – 2200 MPa</a:t>
            </a:r>
          </a:p>
          <a:p>
            <a:pPr lvl="1"/>
            <a:r>
              <a:rPr lang="en-US" dirty="0"/>
              <a:t>Put the structure under stress by applying the external force</a:t>
            </a:r>
          </a:p>
          <a:p>
            <a:pPr lvl="1"/>
            <a:r>
              <a:rPr lang="en-US" dirty="0"/>
              <a:t>The equipment need to do is stress applying machine and test the structure</a:t>
            </a:r>
          </a:p>
          <a:p>
            <a:pPr lvl="1"/>
            <a:r>
              <a:rPr lang="en-US" dirty="0"/>
              <a:t>The equipment is available in the mechanical lab </a:t>
            </a:r>
          </a:p>
          <a:p>
            <a:endParaRPr lang="en-US" dirty="0"/>
          </a:p>
          <a:p>
            <a:r>
              <a:rPr lang="en-US" dirty="0"/>
              <a:t>Long Power Backup – 30 mints</a:t>
            </a:r>
          </a:p>
          <a:p>
            <a:pPr lvl="1"/>
            <a:r>
              <a:rPr lang="en-US" dirty="0"/>
              <a:t>To test it,  timer watch need to see if it consistently get the power for 30 minutes </a:t>
            </a:r>
          </a:p>
          <a:p>
            <a:pPr lvl="1"/>
            <a:r>
              <a:rPr lang="en-US" dirty="0"/>
              <a:t>Timer is available in the mobile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30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3226-B18B-4E30-BA5B-1798C3F5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1008E-0D84-4DC2-A9E0-E14866F48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Failsafe Rotation Speed – 25 rpm</a:t>
            </a:r>
          </a:p>
          <a:p>
            <a:pPr lvl="1"/>
            <a:r>
              <a:rPr lang="en-US" dirty="0"/>
              <a:t>The RPM of motor can test by through tachometer. </a:t>
            </a:r>
          </a:p>
          <a:p>
            <a:pPr lvl="1"/>
            <a:r>
              <a:rPr lang="en-US" dirty="0"/>
              <a:t>Tachometer can available in the mechanical lab</a:t>
            </a:r>
          </a:p>
          <a:p>
            <a:endParaRPr lang="en-US" dirty="0"/>
          </a:p>
          <a:p>
            <a:r>
              <a:rPr lang="en-US" dirty="0"/>
              <a:t>Hose Height – 65 feet</a:t>
            </a:r>
          </a:p>
          <a:p>
            <a:pPr lvl="1"/>
            <a:r>
              <a:rPr lang="en-US" dirty="0"/>
              <a:t>Hose height can test through the meter scale </a:t>
            </a:r>
          </a:p>
          <a:p>
            <a:pPr lvl="1"/>
            <a:r>
              <a:rPr lang="en-US" dirty="0"/>
              <a:t>Meter scale can easily available in the civil lab</a:t>
            </a:r>
          </a:p>
        </p:txBody>
      </p:sp>
    </p:spTree>
    <p:extLst>
      <p:ext uri="{BB962C8B-B14F-4D97-AF65-F5344CB8AC3E}">
        <p14:creationId xmlns:p14="http://schemas.microsoft.com/office/powerpoint/2010/main" val="261195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BE95-1EA7-4EBC-84EC-671BDE88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A815C9A-4649-4564-9E1B-C5E63FC5DA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078031"/>
              </p:ext>
            </p:extLst>
          </p:nvPr>
        </p:nvGraphicFramePr>
        <p:xfrm>
          <a:off x="2822713" y="1563757"/>
          <a:ext cx="7341704" cy="484441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33812">
                  <a:extLst>
                    <a:ext uri="{9D8B030D-6E8A-4147-A177-3AD203B41FA5}">
                      <a16:colId xmlns:a16="http://schemas.microsoft.com/office/drawing/2014/main" val="2438985929"/>
                    </a:ext>
                  </a:extLst>
                </a:gridCol>
                <a:gridCol w="1430927">
                  <a:extLst>
                    <a:ext uri="{9D8B030D-6E8A-4147-A177-3AD203B41FA5}">
                      <a16:colId xmlns:a16="http://schemas.microsoft.com/office/drawing/2014/main" val="3081111644"/>
                    </a:ext>
                  </a:extLst>
                </a:gridCol>
                <a:gridCol w="1374214">
                  <a:extLst>
                    <a:ext uri="{9D8B030D-6E8A-4147-A177-3AD203B41FA5}">
                      <a16:colId xmlns:a16="http://schemas.microsoft.com/office/drawing/2014/main" val="1328540782"/>
                    </a:ext>
                  </a:extLst>
                </a:gridCol>
                <a:gridCol w="1702751">
                  <a:extLst>
                    <a:ext uri="{9D8B030D-6E8A-4147-A177-3AD203B41FA5}">
                      <a16:colId xmlns:a16="http://schemas.microsoft.com/office/drawing/2014/main" val="2211511671"/>
                    </a:ext>
                  </a:extLst>
                </a:gridCol>
              </a:tblGrid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Part 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Qty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Unit Cost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Cost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3715823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 mm Motor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$25.07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$250.72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4901256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Steel Sheet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$38.32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$38.32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8477498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Arduino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$3.49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$3.49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510638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Controller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$27.99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$27.99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0146726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Reel Motor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$78.28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$78.28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3273073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Hose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$29.50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$29.50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4521646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Screws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$0.02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$1.14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5031564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Pipe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$22.31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$178.50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7780368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Electric Power Wire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$11.96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$11.96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6149666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Jumper Wires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$4.00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7495843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Wheels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$1.23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$2.45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2668671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Propeller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$6.06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$60.55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6501184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Brushes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$6.10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$12.20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6470262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Nozzles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$4.02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$20.10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2578971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Reel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$50.00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$50.00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6091416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Glue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$1.22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$2.44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2080461"/>
                  </a:ext>
                </a:extLst>
              </a:tr>
              <a:tr h="2276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$771.64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202367"/>
                  </a:ext>
                </a:extLst>
              </a:tr>
              <a:tr h="2276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Total incl. tax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$902.82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9064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01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FE07-F2F2-4457-9815-5163793E8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74E99C-D87C-4855-AD2B-FAEE7933D0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256325"/>
              </p:ext>
            </p:extLst>
          </p:nvPr>
        </p:nvGraphicFramePr>
        <p:xfrm>
          <a:off x="2028825" y="2486025"/>
          <a:ext cx="9601200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52840031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482430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Components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57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Manufacturing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10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Labor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14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012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764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0081-49A4-47F6-A64B-975F12F6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3C22D-7DAC-41F9-AD07-74902E13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future, the improvement need to make in the design </a:t>
            </a:r>
          </a:p>
          <a:p>
            <a:r>
              <a:rPr lang="en-US" dirty="0"/>
              <a:t>It can carry extra load in the air</a:t>
            </a:r>
          </a:p>
          <a:p>
            <a:r>
              <a:rPr lang="en-US" dirty="0"/>
              <a:t>Drone will become autonomous </a:t>
            </a:r>
          </a:p>
          <a:p>
            <a:pPr lvl="1"/>
            <a:r>
              <a:rPr lang="en-US" dirty="0"/>
              <a:t>Detect the Sign Boards </a:t>
            </a:r>
          </a:p>
          <a:p>
            <a:pPr lvl="1"/>
            <a:r>
              <a:rPr lang="en-US" dirty="0"/>
              <a:t>Clean them without the use of Remote</a:t>
            </a:r>
          </a:p>
          <a:p>
            <a:pPr lvl="1"/>
            <a:r>
              <a:rPr lang="en-US" dirty="0"/>
              <a:t>Auto-refilling of water from the tank</a:t>
            </a:r>
          </a:p>
          <a:p>
            <a:pPr lvl="1"/>
            <a:r>
              <a:rPr lang="en-US" dirty="0"/>
              <a:t>Nozzle operation will become autonomous </a:t>
            </a:r>
          </a:p>
        </p:txBody>
      </p:sp>
    </p:spTree>
    <p:extLst>
      <p:ext uri="{BB962C8B-B14F-4D97-AF65-F5344CB8AC3E}">
        <p14:creationId xmlns:p14="http://schemas.microsoft.com/office/powerpoint/2010/main" val="3288920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A76A-CB89-47D7-992E-2D6FC3A5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BCF26-A331-48F2-BC74-6B66086AF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[1]	B. Marian, “Investigation of hydraulic fitting losses”, available [online],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https://www.researchgate.net/publication/325338468_Investigation_of_hydraulic_fitting_losses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[2]	M. Santosh, “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study for Wiper Control System Using MATLAB”, available [online],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https://www.researchgate.net/publication/335524435_Comparative_Study_for_Wiper_Control_Systems_using_MATLAB_Tools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[3]	P.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“Design, Production, and Testing”, available [online],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https://www.researchgate.net/publication/320244094_Design_Production_and_Testing_of_a_Single_Stage_Centrifugal_Pump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[4]	B. Mohammed”, Power Supply Architectures for Drones”, available [online],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https://www.researchgate.net/publication/336669179_Power_Supply_Architectures_for_Drones_-_A_Review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[5]	L. Leo, “Working Principle of Arduino and its tools”, available [online],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https://www.researchgate.net/publication/326316390_WORKING_PRINCIPLE_OF_ARDUINO_AND_USING_IT_AS_A_TOOL_FOR_STUDY_AND_RESEARCH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81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DC6B2-FD70-47F4-A004-A1259A5B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– BILL OF MATERIALS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53AD199-D650-439F-8EB7-F6A1E4946D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9200" y="1428750"/>
          <a:ext cx="10407923" cy="44760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77567">
                  <a:extLst>
                    <a:ext uri="{9D8B030D-6E8A-4147-A177-3AD203B41FA5}">
                      <a16:colId xmlns:a16="http://schemas.microsoft.com/office/drawing/2014/main" val="741611116"/>
                    </a:ext>
                  </a:extLst>
                </a:gridCol>
                <a:gridCol w="1045866">
                  <a:extLst>
                    <a:ext uri="{9D8B030D-6E8A-4147-A177-3AD203B41FA5}">
                      <a16:colId xmlns:a16="http://schemas.microsoft.com/office/drawing/2014/main" val="3470398317"/>
                    </a:ext>
                  </a:extLst>
                </a:gridCol>
                <a:gridCol w="669193">
                  <a:extLst>
                    <a:ext uri="{9D8B030D-6E8A-4147-A177-3AD203B41FA5}">
                      <a16:colId xmlns:a16="http://schemas.microsoft.com/office/drawing/2014/main" val="702913915"/>
                    </a:ext>
                  </a:extLst>
                </a:gridCol>
                <a:gridCol w="2411896">
                  <a:extLst>
                    <a:ext uri="{9D8B030D-6E8A-4147-A177-3AD203B41FA5}">
                      <a16:colId xmlns:a16="http://schemas.microsoft.com/office/drawing/2014/main" val="1685045422"/>
                    </a:ext>
                  </a:extLst>
                </a:gridCol>
                <a:gridCol w="2676939">
                  <a:extLst>
                    <a:ext uri="{9D8B030D-6E8A-4147-A177-3AD203B41FA5}">
                      <a16:colId xmlns:a16="http://schemas.microsoft.com/office/drawing/2014/main" val="4183728345"/>
                    </a:ext>
                  </a:extLst>
                </a:gridCol>
                <a:gridCol w="915218">
                  <a:extLst>
                    <a:ext uri="{9D8B030D-6E8A-4147-A177-3AD203B41FA5}">
                      <a16:colId xmlns:a16="http://schemas.microsoft.com/office/drawing/2014/main" val="2227251775"/>
                    </a:ext>
                  </a:extLst>
                </a:gridCol>
                <a:gridCol w="1065378">
                  <a:extLst>
                    <a:ext uri="{9D8B030D-6E8A-4147-A177-3AD203B41FA5}">
                      <a16:colId xmlns:a16="http://schemas.microsoft.com/office/drawing/2014/main" val="2803655959"/>
                    </a:ext>
                  </a:extLst>
                </a:gridCol>
                <a:gridCol w="1045866">
                  <a:extLst>
                    <a:ext uri="{9D8B030D-6E8A-4147-A177-3AD203B41FA5}">
                      <a16:colId xmlns:a16="http://schemas.microsoft.com/office/drawing/2014/main" val="921190374"/>
                    </a:ext>
                  </a:extLst>
                </a:gridCol>
              </a:tblGrid>
              <a:tr h="26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Part #</a:t>
                      </a:r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Part Name</a:t>
                      </a:r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Qty</a:t>
                      </a:r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Description</a:t>
                      </a:r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Functions</a:t>
                      </a:r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Material</a:t>
                      </a:r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Dimensions</a:t>
                      </a:r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Cost</a:t>
                      </a:r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1392219735"/>
                  </a:ext>
                </a:extLst>
              </a:tr>
              <a:tr h="195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 mm Motor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Rotate the Propellers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Rotate the propellers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Steel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1.2 x 1 in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$250.72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7517927"/>
                  </a:ext>
                </a:extLst>
              </a:tr>
              <a:tr h="26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Steel Sheet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For Water Tank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Make the Water Tank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Steel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 x 100 mm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$38.32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5555873"/>
                  </a:ext>
                </a:extLst>
              </a:tr>
              <a:tr h="195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Arduino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Control the Drone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Pass the signals to each part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Silicon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 in x 4 in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$3.49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6503754"/>
                  </a:ext>
                </a:extLst>
              </a:tr>
              <a:tr h="26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Controller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Control the Remotely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Connect with Arduino to pass signals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Plastic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 x 4 in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$27.99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992596"/>
                  </a:ext>
                </a:extLst>
              </a:tr>
              <a:tr h="255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Reel Motor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Rotate the reel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Provide Failsafe operation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Iron Copper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 in x 8 in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$78.28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1488976"/>
                  </a:ext>
                </a:extLst>
              </a:tr>
              <a:tr h="195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Hose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Connect with Drone and Reel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Provide Failsafe operation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plastic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 x 2 in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$29.50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8868943"/>
                  </a:ext>
                </a:extLst>
              </a:tr>
              <a:tr h="195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Screws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Make the connections 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Hold the parts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Steel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 x 0.1 in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$1.14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5875667"/>
                  </a:ext>
                </a:extLst>
              </a:tr>
              <a:tr h="204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Pipe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Make drone structure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Design the Structure 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ABS Plastic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 feet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$178.50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8122867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Electric Power Wire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Provide Power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Connect the power with the Arduino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Copper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 feet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$11.96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5862793"/>
                  </a:ext>
                </a:extLst>
              </a:tr>
              <a:tr h="26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Jumper Wires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Connect between the parts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Make all the connection for supply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Copper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 x 0.1 in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$4.00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6446182"/>
                  </a:ext>
                </a:extLst>
              </a:tr>
              <a:tr h="26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Wheels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 move the device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Assist in moving by reducing friction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Rubber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 in 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$2.45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3466349"/>
                  </a:ext>
                </a:extLst>
              </a:tr>
              <a:tr h="231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Propeller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Rotate the Propellers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Lift the drone with the propeller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Plastic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 in x 2 in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$60.55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1763576"/>
                  </a:ext>
                </a:extLst>
              </a:tr>
              <a:tr h="274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Brushes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Clean the boards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Rotate and clean the water from board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Fabric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 in x 2 in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$12.20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2466398"/>
                  </a:ext>
                </a:extLst>
              </a:tr>
              <a:tr h="195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Nozzles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Shower the water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Throw water on the boards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Steel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 in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$20.10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4994"/>
                  </a:ext>
                </a:extLst>
              </a:tr>
              <a:tr h="195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Reel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Rotate quickly 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Provide Failsafe operation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Steel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 in x 15 in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$50.00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1339974"/>
                  </a:ext>
                </a:extLst>
              </a:tr>
              <a:tr h="234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Glue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Make the connections of structure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fix the pipes and elbows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Chemical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 in 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$2.44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8336944"/>
                  </a:ext>
                </a:extLst>
              </a:tr>
              <a:tr h="19594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$771.64 </a:t>
                      </a:r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3279386"/>
                  </a:ext>
                </a:extLst>
              </a:tr>
              <a:tr h="19594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Total incl. tax</a:t>
                      </a:r>
                      <a:endParaRPr lang="en-US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9" marR="9009" marT="90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effectLst/>
                        </a:rPr>
                        <a:t>$902.82 </a:t>
                      </a:r>
                      <a:endParaRPr lang="en-US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2190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03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602F-BDCA-4591-8164-A28C966F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9E26-DE58-49A4-BCF9-A65C7A28B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Traffic Signs play an important role in controlling the traffic </a:t>
            </a:r>
          </a:p>
          <a:p>
            <a:r>
              <a:rPr lang="en-US" dirty="0"/>
              <a:t>Traffic Signs always uses sharp color, see from the long distance</a:t>
            </a:r>
          </a:p>
          <a:p>
            <a:r>
              <a:rPr lang="en-US" dirty="0"/>
              <a:t>Traffic Sign Board on the highways need to clean</a:t>
            </a:r>
          </a:p>
          <a:p>
            <a:r>
              <a:rPr lang="en-US" dirty="0"/>
              <a:t>Drivers need to see the instructions clearly</a:t>
            </a:r>
          </a:p>
          <a:p>
            <a:r>
              <a:rPr lang="en-US" dirty="0"/>
              <a:t>Traffic flow on highways cannot disrupt </a:t>
            </a:r>
          </a:p>
          <a:p>
            <a:r>
              <a:rPr lang="en-US" dirty="0"/>
              <a:t>Design a system that can clean traffic sign boards </a:t>
            </a:r>
          </a:p>
          <a:p>
            <a:pPr lvl="1"/>
            <a:r>
              <a:rPr lang="en-US" dirty="0"/>
              <a:t>Without Disturbing the traffic flow</a:t>
            </a:r>
          </a:p>
          <a:p>
            <a:r>
              <a:rPr lang="en-US" dirty="0"/>
              <a:t>Client </a:t>
            </a:r>
          </a:p>
          <a:p>
            <a:pPr lvl="1"/>
            <a:r>
              <a:rPr lang="en-US" dirty="0"/>
              <a:t>Dr. </a:t>
            </a:r>
            <a:r>
              <a:rPr lang="en-US" dirty="0" err="1"/>
              <a:t>Hesam</a:t>
            </a:r>
            <a:r>
              <a:rPr lang="en-US" dirty="0"/>
              <a:t> Moghaddam</a:t>
            </a:r>
          </a:p>
        </p:txBody>
      </p:sp>
    </p:spTree>
    <p:extLst>
      <p:ext uri="{BB962C8B-B14F-4D97-AF65-F5344CB8AC3E}">
        <p14:creationId xmlns:p14="http://schemas.microsoft.com/office/powerpoint/2010/main" val="3675212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67CB-3C3B-441A-8ADE-62FDA4B9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FMEA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CD31EDB-7197-411E-85FD-CD0B0DFCDE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599" y="1338470"/>
          <a:ext cx="10422840" cy="527436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42284">
                  <a:extLst>
                    <a:ext uri="{9D8B030D-6E8A-4147-A177-3AD203B41FA5}">
                      <a16:colId xmlns:a16="http://schemas.microsoft.com/office/drawing/2014/main" val="2851385506"/>
                    </a:ext>
                  </a:extLst>
                </a:gridCol>
                <a:gridCol w="1042284">
                  <a:extLst>
                    <a:ext uri="{9D8B030D-6E8A-4147-A177-3AD203B41FA5}">
                      <a16:colId xmlns:a16="http://schemas.microsoft.com/office/drawing/2014/main" val="2162938523"/>
                    </a:ext>
                  </a:extLst>
                </a:gridCol>
                <a:gridCol w="1042284">
                  <a:extLst>
                    <a:ext uri="{9D8B030D-6E8A-4147-A177-3AD203B41FA5}">
                      <a16:colId xmlns:a16="http://schemas.microsoft.com/office/drawing/2014/main" val="3782394783"/>
                    </a:ext>
                  </a:extLst>
                </a:gridCol>
                <a:gridCol w="1042284">
                  <a:extLst>
                    <a:ext uri="{9D8B030D-6E8A-4147-A177-3AD203B41FA5}">
                      <a16:colId xmlns:a16="http://schemas.microsoft.com/office/drawing/2014/main" val="2502713134"/>
                    </a:ext>
                  </a:extLst>
                </a:gridCol>
                <a:gridCol w="1042284">
                  <a:extLst>
                    <a:ext uri="{9D8B030D-6E8A-4147-A177-3AD203B41FA5}">
                      <a16:colId xmlns:a16="http://schemas.microsoft.com/office/drawing/2014/main" val="2054542493"/>
                    </a:ext>
                  </a:extLst>
                </a:gridCol>
                <a:gridCol w="1042284">
                  <a:extLst>
                    <a:ext uri="{9D8B030D-6E8A-4147-A177-3AD203B41FA5}">
                      <a16:colId xmlns:a16="http://schemas.microsoft.com/office/drawing/2014/main" val="781949046"/>
                    </a:ext>
                  </a:extLst>
                </a:gridCol>
                <a:gridCol w="1042284">
                  <a:extLst>
                    <a:ext uri="{9D8B030D-6E8A-4147-A177-3AD203B41FA5}">
                      <a16:colId xmlns:a16="http://schemas.microsoft.com/office/drawing/2014/main" val="1991707334"/>
                    </a:ext>
                  </a:extLst>
                </a:gridCol>
                <a:gridCol w="1042284">
                  <a:extLst>
                    <a:ext uri="{9D8B030D-6E8A-4147-A177-3AD203B41FA5}">
                      <a16:colId xmlns:a16="http://schemas.microsoft.com/office/drawing/2014/main" val="2397606760"/>
                    </a:ext>
                  </a:extLst>
                </a:gridCol>
                <a:gridCol w="1042284">
                  <a:extLst>
                    <a:ext uri="{9D8B030D-6E8A-4147-A177-3AD203B41FA5}">
                      <a16:colId xmlns:a16="http://schemas.microsoft.com/office/drawing/2014/main" val="2055680748"/>
                    </a:ext>
                  </a:extLst>
                </a:gridCol>
                <a:gridCol w="1042284">
                  <a:extLst>
                    <a:ext uri="{9D8B030D-6E8A-4147-A177-3AD203B41FA5}">
                      <a16:colId xmlns:a16="http://schemas.microsoft.com/office/drawing/2014/main" val="237431062"/>
                    </a:ext>
                  </a:extLst>
                </a:gridCol>
              </a:tblGrid>
              <a:tr h="4378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Part # and Functions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Potential Failure Mode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Potential Effect(s) of Failure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Severity (S)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Potential Causes and Mechanisms of Failure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Occurrence (O)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Current Design Controls Test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Detection (D)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RPN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Recommended Action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extLst>
                  <a:ext uri="{0D108BD9-81ED-4DB2-BD59-A6C34878D82A}">
                    <a16:rowId xmlns:a16="http://schemas.microsoft.com/office/drawing/2014/main" val="672864439"/>
                  </a:ext>
                </a:extLst>
              </a:tr>
              <a:tr h="1637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 Controller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extLst>
                  <a:ext uri="{0D108BD9-81ED-4DB2-BD59-A6C34878D82A}">
                    <a16:rowId xmlns:a16="http://schemas.microsoft.com/office/drawing/2014/main" val="1260369147"/>
                  </a:ext>
                </a:extLst>
              </a:tr>
              <a:tr h="2895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1.1 Controller Brun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Burning of Controller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Disconnection with Drone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Bad quality of controller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Over Voltage Test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Check the quality of controller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extLst>
                  <a:ext uri="{0D108BD9-81ED-4DB2-BD59-A6C34878D82A}">
                    <a16:rowId xmlns:a16="http://schemas.microsoft.com/office/drawing/2014/main" val="563365783"/>
                  </a:ext>
                </a:extLst>
              </a:tr>
              <a:tr h="2895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1.2 Controller Transmitter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Burning of transmitter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Disconnection with Drone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Bad quality of transmitter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Over Voltage Test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Check the quality of controller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extLst>
                  <a:ext uri="{0D108BD9-81ED-4DB2-BD59-A6C34878D82A}">
                    <a16:rowId xmlns:a16="http://schemas.microsoft.com/office/drawing/2014/main" val="343788155"/>
                  </a:ext>
                </a:extLst>
              </a:tr>
              <a:tr h="2895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1.3 Controller Receiver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Burning of Receiver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Disconnection with Drone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Bad quality of receiver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Over Voltage Test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Check the quality of controller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extLst>
                  <a:ext uri="{0D108BD9-81ED-4DB2-BD59-A6C34878D82A}">
                    <a16:rowId xmlns:a16="http://schemas.microsoft.com/office/drawing/2014/main" val="2699292806"/>
                  </a:ext>
                </a:extLst>
              </a:tr>
              <a:tr h="2895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1.4 Controller Body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Breaking of Body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Cracks and bends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Bad quality of controller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Over Pressure Test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Check the quality of controller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extLst>
                  <a:ext uri="{0D108BD9-81ED-4DB2-BD59-A6C34878D82A}">
                    <a16:rowId xmlns:a16="http://schemas.microsoft.com/office/drawing/2014/main" val="314246653"/>
                  </a:ext>
                </a:extLst>
              </a:tr>
              <a:tr h="437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1.5 Controller Board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Burning of board because of short circuit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Disconnection with Drone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Bad quality of controller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Over Voltage Test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Check the quality of controller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extLst>
                  <a:ext uri="{0D108BD9-81ED-4DB2-BD59-A6C34878D82A}">
                    <a16:rowId xmlns:a16="http://schemas.microsoft.com/office/drawing/2014/main" val="3757985038"/>
                  </a:ext>
                </a:extLst>
              </a:tr>
              <a:tr h="2895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1.6 Controller battery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battery Dead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Disconnection with Drone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Bad quality of battery cells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Over Voltage Test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Check the battery quality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extLst>
                  <a:ext uri="{0D108BD9-81ED-4DB2-BD59-A6C34878D82A}">
                    <a16:rowId xmlns:a16="http://schemas.microsoft.com/office/drawing/2014/main" val="2164206215"/>
                  </a:ext>
                </a:extLst>
              </a:tr>
              <a:tr h="2895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1.7 Controller Button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Button failure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Not working of specific function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Bad quality of push button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Over Pressure Test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Check the quality of button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extLst>
                  <a:ext uri="{0D108BD9-81ED-4DB2-BD59-A6C34878D82A}">
                    <a16:rowId xmlns:a16="http://schemas.microsoft.com/office/drawing/2014/main" val="3934793528"/>
                  </a:ext>
                </a:extLst>
              </a:tr>
              <a:tr h="2895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1.8 Controller Handle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Handle stick motion failure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Not working the directions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Bad quality of handle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Over Pressure Test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Check the quality of handle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ctr"/>
                </a:tc>
                <a:extLst>
                  <a:ext uri="{0D108BD9-81ED-4DB2-BD59-A6C34878D82A}">
                    <a16:rowId xmlns:a16="http://schemas.microsoft.com/office/drawing/2014/main" val="2200710824"/>
                  </a:ext>
                </a:extLst>
              </a:tr>
              <a:tr h="3274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1.9 Controller Screen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Breaking of screen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 display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Extra pressure and bad quality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Over Pressure Test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Protect the screen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extLst>
                  <a:ext uri="{0D108BD9-81ED-4DB2-BD59-A6C34878D82A}">
                    <a16:rowId xmlns:a16="http://schemas.microsoft.com/office/drawing/2014/main" val="1196183010"/>
                  </a:ext>
                </a:extLst>
              </a:tr>
              <a:tr h="3274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1.10 Controller Range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Failure of range abruptly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Low battery level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Voltage excess and low level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Over Voltage Test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Check the quality of battery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extLst>
                  <a:ext uri="{0D108BD9-81ED-4DB2-BD59-A6C34878D82A}">
                    <a16:rowId xmlns:a16="http://schemas.microsoft.com/office/drawing/2014/main" val="4161744534"/>
                  </a:ext>
                </a:extLst>
              </a:tr>
              <a:tr h="1637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 Motor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extLst>
                  <a:ext uri="{0D108BD9-81ED-4DB2-BD59-A6C34878D82A}">
                    <a16:rowId xmlns:a16="http://schemas.microsoft.com/office/drawing/2014/main" val="1947512088"/>
                  </a:ext>
                </a:extLst>
              </a:tr>
              <a:tr h="654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2.1 Shaft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Bending of Shaft, Breakage of Shaft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wait for new shaft, cost increased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1.Bad quality due to molding, 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2. poor quality shaft is used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1.Bad seeding, Poor Quality aluminum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Test various qualities if pipes available at same cost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extLst>
                  <a:ext uri="{0D108BD9-81ED-4DB2-BD59-A6C34878D82A}">
                    <a16:rowId xmlns:a16="http://schemas.microsoft.com/office/drawing/2014/main" val="319069076"/>
                  </a:ext>
                </a:extLst>
              </a:tr>
              <a:tr h="7346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2.2 Motor Winding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Winding burn out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Cost increase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bad quality of copper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2. poor windings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3. over voltage, over speed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Speed test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2. Over voltage test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Check multiple motors and test them roguishly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6" marR="47086" marT="0" marB="0" anchor="b"/>
                </a:tc>
                <a:extLst>
                  <a:ext uri="{0D108BD9-81ED-4DB2-BD59-A6C34878D82A}">
                    <a16:rowId xmlns:a16="http://schemas.microsoft.com/office/drawing/2014/main" val="4230160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164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ffic Sign Yellow 400*691 transprent Png Free Download - Yellow ...">
            <a:extLst>
              <a:ext uri="{FF2B5EF4-FFF2-40B4-BE49-F238E27FC236}">
                <a16:creationId xmlns:a16="http://schemas.microsoft.com/office/drawing/2014/main" id="{54B7CFA2-A730-481B-9850-450BE04E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31" y="738299"/>
            <a:ext cx="3309938" cy="57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2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7077-2C7F-4E49-A732-20528886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REQUIREMENTS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4255EC-0B97-4B05-BC1D-6CD106C7B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212665"/>
              </p:ext>
            </p:extLst>
          </p:nvPr>
        </p:nvGraphicFramePr>
        <p:xfrm>
          <a:off x="3084443" y="2171700"/>
          <a:ext cx="6175513" cy="33371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397643">
                  <a:extLst>
                    <a:ext uri="{9D8B030D-6E8A-4147-A177-3AD203B41FA5}">
                      <a16:colId xmlns:a16="http://schemas.microsoft.com/office/drawing/2014/main" val="359998969"/>
                    </a:ext>
                  </a:extLst>
                </a:gridCol>
                <a:gridCol w="1777870">
                  <a:extLst>
                    <a:ext uri="{9D8B030D-6E8A-4147-A177-3AD203B41FA5}">
                      <a16:colId xmlns:a16="http://schemas.microsoft.com/office/drawing/2014/main" val="3517699861"/>
                    </a:ext>
                  </a:extLst>
                </a:gridCol>
              </a:tblGrid>
              <a:tr h="333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Customer Requirements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Weightage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9581899"/>
                  </a:ext>
                </a:extLst>
              </a:tr>
              <a:tr h="333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Do not interrupt the flow of traffic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9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8477559"/>
                  </a:ext>
                </a:extLst>
              </a:tr>
              <a:tr h="333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Failsafe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8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906505"/>
                  </a:ext>
                </a:extLst>
              </a:tr>
              <a:tr h="333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Collect Water Drops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7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4162785"/>
                  </a:ext>
                </a:extLst>
              </a:tr>
              <a:tr h="333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Clean in short time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6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5984647"/>
                  </a:ext>
                </a:extLst>
              </a:tr>
              <a:tr h="333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Clean without damaging the coating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5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5316529"/>
                  </a:ext>
                </a:extLst>
              </a:tr>
              <a:tr h="333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Safe to Operate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791588"/>
                  </a:ext>
                </a:extLst>
              </a:tr>
              <a:tr h="333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Cost within budget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918438"/>
                  </a:ext>
                </a:extLst>
              </a:tr>
              <a:tr h="333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Durable and Robust Design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7001570"/>
                  </a:ext>
                </a:extLst>
              </a:tr>
              <a:tr h="333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Reliable Design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1241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75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37CE-1EE2-4FB2-8EAB-2F8543759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REQUIREMENTS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3ED5355-8606-4ECF-BCE3-04E2DB47FCA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13804625"/>
                  </p:ext>
                </p:extLst>
              </p:nvPr>
            </p:nvGraphicFramePr>
            <p:xfrm>
              <a:off x="1371600" y="1656522"/>
              <a:ext cx="10336698" cy="4634765"/>
            </p:xfrm>
            <a:graphic>
              <a:graphicData uri="http://schemas.openxmlformats.org/drawingml/2006/table">
                <a:tbl>
                  <a:tblPr firstRow="1" firstCol="1" bandRow="1">
                    <a:tableStyleId>{BC89EF96-8CEA-46FF-86C4-4CE0E7609802}</a:tableStyleId>
                  </a:tblPr>
                  <a:tblGrid>
                    <a:gridCol w="2478157">
                      <a:extLst>
                        <a:ext uri="{9D8B030D-6E8A-4147-A177-3AD203B41FA5}">
                          <a16:colId xmlns:a16="http://schemas.microsoft.com/office/drawing/2014/main" val="2669777842"/>
                        </a:ext>
                      </a:extLst>
                    </a:gridCol>
                    <a:gridCol w="1396723">
                      <a:extLst>
                        <a:ext uri="{9D8B030D-6E8A-4147-A177-3AD203B41FA5}">
                          <a16:colId xmlns:a16="http://schemas.microsoft.com/office/drawing/2014/main" val="3128845530"/>
                        </a:ext>
                      </a:extLst>
                    </a:gridCol>
                    <a:gridCol w="1293469">
                      <a:extLst>
                        <a:ext uri="{9D8B030D-6E8A-4147-A177-3AD203B41FA5}">
                          <a16:colId xmlns:a16="http://schemas.microsoft.com/office/drawing/2014/main" val="3834526705"/>
                        </a:ext>
                      </a:extLst>
                    </a:gridCol>
                    <a:gridCol w="5168349">
                      <a:extLst>
                        <a:ext uri="{9D8B030D-6E8A-4147-A177-3AD203B41FA5}">
                          <a16:colId xmlns:a16="http://schemas.microsoft.com/office/drawing/2014/main" val="4118408439"/>
                        </a:ext>
                      </a:extLst>
                    </a:gridCol>
                  </a:tblGrid>
                  <a:tr h="399954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Engineering Requirements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Target Values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Tolerance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Justification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61838921"/>
                      </a:ext>
                    </a:extLst>
                  </a:tr>
                  <a:tr h="432424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Flight Time 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20 minutes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± 5 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 minutes have given, 5 minutes tolerance so that it can work easily in that limit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2873497"/>
                      </a:ext>
                    </a:extLst>
                  </a:tr>
                  <a:tr h="432424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Height of Flight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100 feet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± 10 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𝑓𝑡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The normal height required is around 100 feet so tolerance is 10 feet above or below this value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24193795"/>
                      </a:ext>
                    </a:extLst>
                  </a:tr>
                  <a:tr h="432424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Water tank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20 liters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± 3 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𝑙𝑖𝑡𝑒𝑟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 liter of water is enough to clean boards, and 3 liter of tolerance can easily work for it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05068727"/>
                      </a:ext>
                    </a:extLst>
                  </a:tr>
                  <a:tr h="432424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Device Weight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30 lb.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± 5 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𝑙𝑏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 lb of device is enough to lift up and 5 lb of tolerance to bear the extra load 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48458989"/>
                      </a:ext>
                    </a:extLst>
                  </a:tr>
                  <a:tr h="604454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Reliable in temperature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-10C to 40C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± 5 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High range of temperature variation can wear in this range with tolerance of 5 degrees at each point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28397935"/>
                      </a:ext>
                    </a:extLst>
                  </a:tr>
                  <a:tr h="604454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Durable 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2200 MPa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± 200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𝑃𝑎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Bear the shear stress of </a:t>
                          </a:r>
                          <a:r>
                            <a:rPr lang="en-US" sz="1400">
                              <a:effectLst/>
                            </a:rPr>
                            <a:t>2200 MPa </a:t>
                          </a:r>
                          <a:r>
                            <a:rPr lang="en-US" sz="1400" dirty="0">
                              <a:effectLst/>
                            </a:rPr>
                            <a:t>to show durability, 2200 MPA is high value so tolerance range is high as 200. 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44883980"/>
                      </a:ext>
                    </a:extLst>
                  </a:tr>
                  <a:tr h="432424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Long Power Backup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30 Mins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±5 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Power require to run the drone and reel must be 30 minutes while the tolerance is 5 minutes 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14936245"/>
                      </a:ext>
                    </a:extLst>
                  </a:tr>
                  <a:tr h="399954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Failsafe rotation speed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25 rpm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±5 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𝑟𝑝𝑚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The rotation of reel must 25 rpm with the tolerance of 5 rpm. 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50885892"/>
                      </a:ext>
                    </a:extLst>
                  </a:tr>
                  <a:tr h="399954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Hose Height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65 ft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± 5 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𝑓𝑡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Hose will provide the height of 65 feet with the tolerance of 5 feet. 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09352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3ED5355-8606-4ECF-BCE3-04E2DB47FCA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13804625"/>
                  </p:ext>
                </p:extLst>
              </p:nvPr>
            </p:nvGraphicFramePr>
            <p:xfrm>
              <a:off x="1371600" y="1656522"/>
              <a:ext cx="10336698" cy="4634765"/>
            </p:xfrm>
            <a:graphic>
              <a:graphicData uri="http://schemas.openxmlformats.org/drawingml/2006/table">
                <a:tbl>
                  <a:tblPr firstRow="1" firstCol="1" bandRow="1">
                    <a:tableStyleId>{BC89EF96-8CEA-46FF-86C4-4CE0E7609802}</a:tableStyleId>
                  </a:tblPr>
                  <a:tblGrid>
                    <a:gridCol w="2478157">
                      <a:extLst>
                        <a:ext uri="{9D8B030D-6E8A-4147-A177-3AD203B41FA5}">
                          <a16:colId xmlns:a16="http://schemas.microsoft.com/office/drawing/2014/main" val="2669777842"/>
                        </a:ext>
                      </a:extLst>
                    </a:gridCol>
                    <a:gridCol w="1396723">
                      <a:extLst>
                        <a:ext uri="{9D8B030D-6E8A-4147-A177-3AD203B41FA5}">
                          <a16:colId xmlns:a16="http://schemas.microsoft.com/office/drawing/2014/main" val="3128845530"/>
                        </a:ext>
                      </a:extLst>
                    </a:gridCol>
                    <a:gridCol w="1293469">
                      <a:extLst>
                        <a:ext uri="{9D8B030D-6E8A-4147-A177-3AD203B41FA5}">
                          <a16:colId xmlns:a16="http://schemas.microsoft.com/office/drawing/2014/main" val="3834526705"/>
                        </a:ext>
                      </a:extLst>
                    </a:gridCol>
                    <a:gridCol w="5168349">
                      <a:extLst>
                        <a:ext uri="{9D8B030D-6E8A-4147-A177-3AD203B41FA5}">
                          <a16:colId xmlns:a16="http://schemas.microsoft.com/office/drawing/2014/main" val="4118408439"/>
                        </a:ext>
                      </a:extLst>
                    </a:gridCol>
                  </a:tblGrid>
                  <a:tr h="399954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Engineering Requirements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Target Values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Tolerance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Justification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61838921"/>
                      </a:ext>
                    </a:extLst>
                  </a:tr>
                  <a:tr h="44519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Flight Time 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20 minutes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0943" t="-104110" r="-401415" b="-856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 minutes have given, 5 minutes tolerance so that it can work easily in that limit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2873497"/>
                      </a:ext>
                    </a:extLst>
                  </a:tr>
                  <a:tr h="44519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Height of Flight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100 feet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0943" t="-204110" r="-401415" b="-756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The normal height required is around 100 feet so tolerance is 10 feet above or below this value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24193795"/>
                      </a:ext>
                    </a:extLst>
                  </a:tr>
                  <a:tr h="44519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Water tank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20 liters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0943" t="-304110" r="-401415" b="-656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 liter of water is enough to clean boards, and 3 liter of tolerance can easily work for it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05068727"/>
                      </a:ext>
                    </a:extLst>
                  </a:tr>
                  <a:tr h="44519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Device Weight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30 lb.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0943" t="-398649" r="-401415" b="-547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 lb of device is enough to lift up and 5 lb of tolerance to bear the extra load 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48458989"/>
                      </a:ext>
                    </a:extLst>
                  </a:tr>
                  <a:tr h="604454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Reliable in temperature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-10C to 40C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0943" t="-372727" r="-401415" b="-3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High range of temperature variation can wear in this range with tolerance of 5 degrees at each point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28397935"/>
                      </a:ext>
                    </a:extLst>
                  </a:tr>
                  <a:tr h="604454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Durable 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2200 MPa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0943" t="-472727" r="-401415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Bear the shear stress of </a:t>
                          </a:r>
                          <a:r>
                            <a:rPr lang="en-US" sz="1400">
                              <a:effectLst/>
                            </a:rPr>
                            <a:t>2200 MPa </a:t>
                          </a:r>
                          <a:r>
                            <a:rPr lang="en-US" sz="1400" dirty="0">
                              <a:effectLst/>
                            </a:rPr>
                            <a:t>to show durability, 2200 MPA is high value so tolerance range is high as 200. 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44883980"/>
                      </a:ext>
                    </a:extLst>
                  </a:tr>
                  <a:tr h="44519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Long Power Backup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30 Mins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0943" t="-776712" r="-401415" b="-183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Power require to run the drone and reel must be 30 minutes while the tolerance is 5 minutes 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14936245"/>
                      </a:ext>
                    </a:extLst>
                  </a:tr>
                  <a:tr h="399954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Failsafe rotation speed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25 rpm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0943" t="-969697" r="-401415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The rotation of reel must 25 rpm with the tolerance of 5 rpm. 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50885892"/>
                      </a:ext>
                    </a:extLst>
                  </a:tr>
                  <a:tr h="399954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Hose Height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65 ft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0943" t="-1069697" r="-401415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Hose will provide the height of 65 feet with the tolerance of 5 feet. 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09352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178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284D-32E8-42A7-8227-0AC2FFF7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5740C-7396-4903-B374-3CFBF6FF8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design decided to use drone</a:t>
            </a:r>
          </a:p>
          <a:p>
            <a:r>
              <a:rPr lang="en-US" dirty="0"/>
              <a:t>10 propellers are using on the drone to fly in the air</a:t>
            </a:r>
          </a:p>
          <a:p>
            <a:r>
              <a:rPr lang="en-US" dirty="0"/>
              <a:t>Pipe Structure is using to build the drone</a:t>
            </a:r>
          </a:p>
          <a:p>
            <a:r>
              <a:rPr lang="en-US" dirty="0"/>
              <a:t>Nozzle are  using on the design to shower water on sign boards</a:t>
            </a:r>
          </a:p>
          <a:p>
            <a:r>
              <a:rPr lang="en-US" dirty="0"/>
              <a:t>Soft brush rollers are using to wipe the boards</a:t>
            </a:r>
          </a:p>
          <a:p>
            <a:r>
              <a:rPr lang="en-US" dirty="0"/>
              <a:t>Water is supplying to the drone from ground tank</a:t>
            </a:r>
          </a:p>
          <a:p>
            <a:r>
              <a:rPr lang="en-US" dirty="0"/>
              <a:t>Hose is connecting with the drone to provide fail-safe</a:t>
            </a:r>
          </a:p>
        </p:txBody>
      </p:sp>
    </p:spTree>
    <p:extLst>
      <p:ext uri="{BB962C8B-B14F-4D97-AF65-F5344CB8AC3E}">
        <p14:creationId xmlns:p14="http://schemas.microsoft.com/office/powerpoint/2010/main" val="119014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0275-7C8D-4DEE-8463-E1FB3FAA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21589-5F8B-42D2-B9F2-EAB2BAC7E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Design CAD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BF8F8-96FC-48B3-BF45-68419B72E6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74571" y="1825625"/>
            <a:ext cx="4510197" cy="408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4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060F-01D5-4B11-A98E-0A5127D3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B560ED-76F5-4B4A-894C-76E1E1707A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sz="2400" dirty="0"/>
                  <a:t>Flight Time – 20 minutes</a:t>
                </a:r>
              </a:p>
              <a:p>
                <a:pPr lvl="1"/>
                <a:r>
                  <a:rPr lang="en-US" dirty="0"/>
                  <a:t>The propellers using in the drone are high torque and high speed motors providing high initial velocity </a:t>
                </a:r>
              </a:p>
              <a:p>
                <a:pPr marL="128016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𝐹𝑙𝑖𝑔h𝑡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𝑖𝑛𝑖𝑡𝑖𝑎𝑙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𝑣𝑒𝑙𝑜𝑐𝑖𝑡𝑦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128016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𝐹𝑙𝑖𝑔h𝑡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200 ∗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9.81</m:t>
                          </m:r>
                        </m:den>
                      </m:f>
                    </m:oMath>
                  </m:oMathPara>
                </a14:m>
                <a:endParaRPr lang="en-US" sz="1600" b="0" dirty="0"/>
              </a:p>
              <a:p>
                <a:pPr marL="128016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𝐹𝑙𝑖𝑔h𝑡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=20.38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𝑚𝑖𝑛𝑢𝑡𝑒𝑠</m:t>
                      </m:r>
                    </m:oMath>
                  </m:oMathPara>
                </a14:m>
                <a:endParaRPr lang="en-US" sz="1600" dirty="0"/>
              </a:p>
              <a:p>
                <a:r>
                  <a:rPr lang="en-US" sz="2400" dirty="0"/>
                  <a:t>Height of Flight – 100 feet</a:t>
                </a:r>
              </a:p>
              <a:p>
                <a:pPr lvl="1"/>
                <a:r>
                  <a:rPr lang="en-US" dirty="0"/>
                  <a:t>Even though we need the maximum height of 70 feet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𝐻𝑒𝑖𝑔h𝑡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2∗9.81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=31.25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𝑚𝑒𝑡𝑒𝑟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=102.5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𝑓𝑒𝑒𝑡</m:t>
                    </m:r>
                  </m:oMath>
                </a14:m>
                <a:endParaRPr lang="en-US" sz="1600" dirty="0"/>
              </a:p>
              <a:p>
                <a:pPr marL="128016" lvl="1" indent="0" algn="ctr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B560ED-76F5-4B4A-894C-76E1E1707A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8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56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880E-DA98-4D10-90EE-9BF059D4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120037-B68C-4EE8-9D8D-AB284892F3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4372" y="2286000"/>
                <a:ext cx="9720073" cy="40233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Water Tank Capacity – 20 liters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𝐿𝑒𝑛𝑔𝑡h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𝐻𝑒𝑖𝑔h𝑡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𝑊𝑖𝑑𝑡h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 ∗12∗12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=1728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=28.3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𝑙𝑖𝑡𝑒𝑟𝑠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Device Weight – 30 lb.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𝐷𝑒𝑣𝑖𝑐𝑒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𝑝𝑖𝑝𝑒𝑠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𝑚𝑜𝑡𝑜𝑟𝑠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𝑛𝑜𝑧𝑧𝑙𝑒𝑠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𝑝𝑟𝑜𝑝𝑒𝑙𝑙𝑒𝑟𝑠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𝑚𝑖𝑠𝑐</m:t>
                    </m:r>
                  </m:oMath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𝐷𝑒𝑣𝑖𝑐𝑒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𝑊𝑒𝑖𝑔h𝑡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=11+7+3+7+2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𝐷𝑒𝑣𝑖𝑐𝑒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𝑊𝑒𝑖𝑔h𝑡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=30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120037-B68C-4EE8-9D8D-AB284892F3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4372" y="2286000"/>
                <a:ext cx="9720073" cy="4023360"/>
              </a:xfrm>
              <a:blipFill>
                <a:blip r:embed="rId2"/>
                <a:stretch>
                  <a:fillRect l="-564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73048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A1B4CC8-4B41-4B51-9A31-1B9FD26015FB}" vid="{A2321230-35B0-4355-B30C-2C36E3D7726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A1B4CC8-4B41-4B51-9A31-1B9FD26015FB}" vid="{A2321230-35B0-4355-B30C-2C36E3D7726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A1B4CC8-4B41-4B51-9A31-1B9FD26015FB}" vid="{A2321230-35B0-4355-B30C-2C36E3D77262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2977</TotalTime>
  <Words>2723</Words>
  <Application>Microsoft Office PowerPoint</Application>
  <PresentationFormat>Widescreen</PresentationFormat>
  <Paragraphs>742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Algerian</vt:lpstr>
      <vt:lpstr>Arial</vt:lpstr>
      <vt:lpstr>Calibri</vt:lpstr>
      <vt:lpstr>Calibri Light</vt:lpstr>
      <vt:lpstr>Cambria Math</vt:lpstr>
      <vt:lpstr>Franklin Gothic Book</vt:lpstr>
      <vt:lpstr>Times New Roman</vt:lpstr>
      <vt:lpstr>Tw Cen MT</vt:lpstr>
      <vt:lpstr>Verdana</vt:lpstr>
      <vt:lpstr>Wingdings 3</vt:lpstr>
      <vt:lpstr>Theme1</vt:lpstr>
      <vt:lpstr>Custom Design</vt:lpstr>
      <vt:lpstr>1_Theme1</vt:lpstr>
      <vt:lpstr>1_Custom Design</vt:lpstr>
      <vt:lpstr>2_Theme1</vt:lpstr>
      <vt:lpstr>2_Custom Design</vt:lpstr>
      <vt:lpstr>Crop</vt:lpstr>
      <vt:lpstr>Traffic Sign Cleaning</vt:lpstr>
      <vt:lpstr>OVERVIEW </vt:lpstr>
      <vt:lpstr>PROJECT DESCRIPTION</vt:lpstr>
      <vt:lpstr>CUSTOMER REQUIREMENTS</vt:lpstr>
      <vt:lpstr>ENGINEERING REQUIREMENTS</vt:lpstr>
      <vt:lpstr>DESIGN SOLUTION</vt:lpstr>
      <vt:lpstr>DESIGN SOLUTION</vt:lpstr>
      <vt:lpstr>DESIGN MAKING</vt:lpstr>
      <vt:lpstr>DESIGN MAKING</vt:lpstr>
      <vt:lpstr>DESIGN MAKING</vt:lpstr>
      <vt:lpstr>DESIGN MAKING</vt:lpstr>
      <vt:lpstr>DESIGN MAKING</vt:lpstr>
      <vt:lpstr>BACKUP DESIGN DECISION</vt:lpstr>
      <vt:lpstr>SYSTEM MANUFACTURING</vt:lpstr>
      <vt:lpstr>SYSTEM MANUFACTURING</vt:lpstr>
      <vt:lpstr>SYSTEM ASSEMBLY</vt:lpstr>
      <vt:lpstr>DESIGN OF ASSEMBLY (DFA)</vt:lpstr>
      <vt:lpstr>DESIGN OF MANUFACTURING (DFM)</vt:lpstr>
      <vt:lpstr>DESIGN OF MANUFACTURING AND ASSEMBLY (DFMA)</vt:lpstr>
      <vt:lpstr>FMEA</vt:lpstr>
      <vt:lpstr>TESTING PROCEDURES</vt:lpstr>
      <vt:lpstr>TESTING PROCEDURE</vt:lpstr>
      <vt:lpstr>TESTING PROCEDURE</vt:lpstr>
      <vt:lpstr>TESTING PROCEDURE</vt:lpstr>
      <vt:lpstr>BUDGET</vt:lpstr>
      <vt:lpstr>Budget </vt:lpstr>
      <vt:lpstr>FUTURE WORK </vt:lpstr>
      <vt:lpstr>REFERENCES</vt:lpstr>
      <vt:lpstr>APPENDIX – BILL OF MATERIALS</vt:lpstr>
      <vt:lpstr>FMEA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Sign Cleaning</dc:title>
  <dc:creator>khawar Nawaz</dc:creator>
  <cp:lastModifiedBy>khawar Nawaz</cp:lastModifiedBy>
  <cp:revision>364</cp:revision>
  <dcterms:created xsi:type="dcterms:W3CDTF">2020-07-05T13:26:54Z</dcterms:created>
  <dcterms:modified xsi:type="dcterms:W3CDTF">2020-08-02T15:43:38Z</dcterms:modified>
</cp:coreProperties>
</file>